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5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3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96" r:id="rId24"/>
    <p:sldId id="297" r:id="rId25"/>
    <p:sldId id="256" r:id="rId26"/>
    <p:sldId id="257" r:id="rId27"/>
    <p:sldId id="258" r:id="rId28"/>
    <p:sldId id="286" r:id="rId29"/>
    <p:sldId id="287" r:id="rId30"/>
    <p:sldId id="288" r:id="rId31"/>
    <p:sldId id="289" r:id="rId32"/>
    <p:sldId id="292" r:id="rId33"/>
    <p:sldId id="290" r:id="rId34"/>
    <p:sldId id="291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81F96-EDE1-413E-A0F0-E42AE4D76A52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5E2A8-413D-4974-8775-9194ED673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0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C4678E-CAC0-4493-9C77-87C7D4594E49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4750" y="701675"/>
            <a:ext cx="4567238" cy="3425825"/>
          </a:xfrm>
          <a:ln w="12700"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340225"/>
            <a:ext cx="5046663" cy="412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0" tIns="45401" rIns="90800" bIns="45401"/>
          <a:lstStyle/>
          <a:p>
            <a:pPr latinLnBrk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22201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Y6RRHw9uN9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audio" Target="../media/media22.m4a"/><Relationship Id="rId7" Type="http://schemas.openxmlformats.org/officeDocument/2006/relationships/oleObject" Target="../embeddings/oleObject3.bin"/><Relationship Id="rId2" Type="http://schemas.microsoft.com/office/2007/relationships/media" Target="../media/media2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w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.png"/><Relationship Id="rId3" Type="http://schemas.openxmlformats.org/officeDocument/2006/relationships/audio" Target="../media/media24.m4a"/><Relationship Id="rId7" Type="http://schemas.openxmlformats.org/officeDocument/2006/relationships/image" Target="../media/image28.wmf"/><Relationship Id="rId12" Type="http://schemas.openxmlformats.org/officeDocument/2006/relationships/image" Target="../media/image31.png"/><Relationship Id="rId2" Type="http://schemas.microsoft.com/office/2007/relationships/media" Target="../media/media24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wmf"/><Relationship Id="rId5" Type="http://schemas.openxmlformats.org/officeDocument/2006/relationships/notesSlide" Target="../notesSlides/notesSlide1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audio" Target="../media/media27.m4a"/><Relationship Id="rId7" Type="http://schemas.openxmlformats.org/officeDocument/2006/relationships/oleObject" Target="../embeddings/oleObject9.bin"/><Relationship Id="rId2" Type="http://schemas.microsoft.com/office/2007/relationships/media" Target="../media/media27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5.w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BT3041</a:t>
            </a:r>
          </a:p>
          <a:p>
            <a:r>
              <a:rPr lang="en-US" dirty="0" smtClean="0"/>
              <a:t>Analysis and Interpretation of Biological Data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0"/>
    </mc:Choice>
    <mc:Fallback>
      <p:transition spd="slow" advTm="28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728187"/>
            <a:ext cx="8763001" cy="39868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"/>
    </mc:Choice>
    <mc:Fallback>
      <p:transition spd="slow" advTm="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859366"/>
            <a:ext cx="8763001" cy="37032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1"/>
    </mc:Choice>
    <mc:Fallback>
      <p:transition spd="slow" advTm="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274638"/>
            <a:ext cx="8991599" cy="65786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6"/>
    </mc:Choice>
    <mc:Fallback>
      <p:transition spd="slow" advTm="2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Margin (M)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679684"/>
              </p:ext>
            </p:extLst>
          </p:nvPr>
        </p:nvGraphicFramePr>
        <p:xfrm>
          <a:off x="1143000" y="2895600"/>
          <a:ext cx="762870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1854000" imgH="444240" progId="Equation.3">
                  <p:embed/>
                </p:oleObj>
              </mc:Choice>
              <mc:Fallback>
                <p:oleObj name="Equation" r:id="rId5" imgW="18540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2895600"/>
                        <a:ext cx="7628709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4953000"/>
            <a:ext cx="563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W that maximizes the margin, M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5867400"/>
            <a:ext cx="569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Maximizing M </a:t>
            </a:r>
            <a:r>
              <a:rPr lang="en-US" dirty="0" smtClean="0">
                <a:sym typeface="Wingdings" panose="05000000000000000000" pitchFamily="2" charset="2"/>
              </a:rPr>
              <a:t> minimizing ||W||  minimizing ||w||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endParaRPr lang="en-IN" baseline="30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2"/>
    </mc:Choice>
    <mc:Fallback>
      <p:transition spd="slow" advTm="34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1569867"/>
            <a:ext cx="8686801" cy="37182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"/>
    </mc:Choice>
    <mc:Fallback>
      <p:transition spd="slow" advTm="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1483922"/>
            <a:ext cx="8610600" cy="438347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"/>
    </mc:Choice>
    <mc:Fallback>
      <p:transition spd="slow" advTm="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19461"/>
            <a:ext cx="8763001" cy="541907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9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"/>
    </mc:Choice>
    <mc:Fallback>
      <p:transition spd="slow" advTm="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Kuhn-Tucker conditions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29804"/>
            <a:ext cx="8534400" cy="21983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"/>
    </mc:Choice>
    <mc:Fallback>
      <p:transition spd="slow" advTm="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805406"/>
            <a:ext cx="8915400" cy="52471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4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45"/>
    </mc:Choice>
    <mc:Fallback>
      <p:transition spd="slow" advTm="37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642242"/>
            <a:ext cx="8229600" cy="3573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348" y="4800600"/>
            <a:ext cx="7195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Note that in this formulation there are no </a:t>
            </a:r>
          </a:p>
          <a:p>
            <a:r>
              <a:rPr lang="en-US" sz="3200" dirty="0" smtClean="0"/>
              <a:t>weight parameters: W and w</a:t>
            </a:r>
            <a:r>
              <a:rPr lang="en-US" sz="3200" baseline="-25000" dirty="0" smtClean="0"/>
              <a:t>0</a:t>
            </a:r>
            <a:endParaRPr lang="en-IN" sz="32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172200"/>
            <a:ext cx="766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standard quadratic optimization packages to solve for </a:t>
            </a:r>
            <a:r>
              <a:rPr lang="en-US" sz="2400" dirty="0" smtClean="0">
                <a:latin typeface="Symbol" panose="05050102010706020507" pitchFamily="18" charset="2"/>
              </a:rPr>
              <a:t>L</a:t>
            </a:r>
            <a:endParaRPr lang="en-IN" sz="2400" dirty="0">
              <a:latin typeface="Symbol" panose="05050102010706020507" pitchFamily="18" charset="2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86"/>
    </mc:Choice>
    <mc:Fallback>
      <p:transition spd="slow" advTm="3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Introductory concepts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watch the video below to get the basic concepts</a:t>
            </a:r>
          </a:p>
          <a:p>
            <a:r>
              <a:rPr lang="en-US" dirty="0" smtClean="0"/>
              <a:t>SVM – fun and easy machine learning</a:t>
            </a:r>
          </a:p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www.youtube.com/watch?v=Y6RRHw9uN9o</a:t>
            </a:r>
            <a:endParaRPr lang="en-IN" dirty="0" smtClean="0"/>
          </a:p>
          <a:p>
            <a:r>
              <a:rPr lang="en-US" dirty="0" smtClean="0"/>
              <a:t>In this lecture we will get into the underlying math…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36"/>
    </mc:Choice>
    <mc:Fallback>
      <p:transition spd="slow" advTm="4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2514600"/>
            <a:ext cx="8610600" cy="4107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" y="846138"/>
            <a:ext cx="8832273" cy="1528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1027" y="138252"/>
            <a:ext cx="3036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Calculating W</a:t>
            </a:r>
            <a:endParaRPr lang="en-IN" sz="4000" u="sng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3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5"/>
    </mc:Choice>
    <mc:Fallback>
      <p:transition spd="slow" advTm="28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276600"/>
            <a:ext cx="8686800" cy="2774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533400"/>
            <a:ext cx="3206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Calculating w</a:t>
            </a:r>
            <a:r>
              <a:rPr lang="en-US" sz="4000" baseline="-25000" dirty="0" smtClean="0"/>
              <a:t>0</a:t>
            </a:r>
            <a:endParaRPr lang="en-IN" sz="4000" baseline="-2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057400"/>
            <a:ext cx="3095625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2710" y="2074277"/>
            <a:ext cx="317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(for support vectors)</a:t>
            </a:r>
            <a:endParaRPr lang="en-IN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0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90"/>
    </mc:Choice>
    <mc:Fallback>
      <p:transition spd="slow" advTm="4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057400"/>
            <a:ext cx="770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 unknown data point, X, can now be classified as:</a:t>
            </a:r>
            <a:endParaRPr lang="en-IN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17166"/>
              </p:ext>
            </p:extLst>
          </p:nvPr>
        </p:nvGraphicFramePr>
        <p:xfrm>
          <a:off x="2058718" y="2971800"/>
          <a:ext cx="51117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5" imgW="1333440" imgH="228600" progId="Equation.3">
                  <p:embed/>
                </p:oleObj>
              </mc:Choice>
              <mc:Fallback>
                <p:oleObj name="Equation" r:id="rId5" imgW="1333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8718" y="2971800"/>
                        <a:ext cx="51117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564832"/>
              </p:ext>
            </p:extLst>
          </p:nvPr>
        </p:nvGraphicFramePr>
        <p:xfrm>
          <a:off x="2363788" y="4443413"/>
          <a:ext cx="404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7" imgW="1054080" imgH="215640" progId="Equation.3">
                  <p:embed/>
                </p:oleObj>
              </mc:Choice>
              <mc:Fallback>
                <p:oleObj name="Equation" r:id="rId7" imgW="1054080" imgH="215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3788" y="4443413"/>
                        <a:ext cx="404018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707113"/>
              </p:ext>
            </p:extLst>
          </p:nvPr>
        </p:nvGraphicFramePr>
        <p:xfrm>
          <a:off x="2363788" y="5453063"/>
          <a:ext cx="41370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9" imgW="1079280" imgH="215640" progId="Equation.3">
                  <p:embed/>
                </p:oleObj>
              </mc:Choice>
              <mc:Fallback>
                <p:oleObj name="Equation" r:id="rId9" imgW="1079280" imgH="215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63788" y="5453063"/>
                        <a:ext cx="413702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5"/>
    </mc:Choice>
    <mc:Fallback>
      <p:transition spd="slow" advTm="36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SVM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Project the input vectors to a higher dimensional space using a nonlinear transformation</a:t>
            </a:r>
          </a:p>
          <a:p>
            <a:r>
              <a:rPr lang="en-US" dirty="0" smtClean="0"/>
              <a:t>X </a:t>
            </a:r>
            <a:r>
              <a:rPr lang="en-US" dirty="0" smtClean="0">
                <a:sym typeface="Wingdings" panose="05000000000000000000" pitchFamily="2" charset="2"/>
              </a:rPr>
              <a:t> Z = </a:t>
            </a:r>
            <a:r>
              <a:rPr lang="en-US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dirty="0" smtClean="0">
                <a:sym typeface="Wingdings" panose="05000000000000000000" pitchFamily="2" charset="2"/>
              </a:rPr>
              <a:t>(X)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X may be linearly non-separable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But Z may be linearly separable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(X</a:t>
            </a:r>
            <a:r>
              <a:rPr lang="en-US" dirty="0" smtClean="0">
                <a:sym typeface="Wingdings" panose="05000000000000000000" pitchFamily="2" charset="2"/>
              </a:rPr>
              <a:t>) is called a Kernel Function. Many kernels are used: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Polynomial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Gaussian </a:t>
            </a:r>
            <a:r>
              <a:rPr lang="en-US" dirty="0" err="1" smtClean="0">
                <a:sym typeface="Wingdings" panose="05000000000000000000" pitchFamily="2" charset="2"/>
              </a:rPr>
              <a:t>etc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4"/>
    </mc:Choice>
    <mc:Fallback>
      <p:transition spd="slow" advTm="13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458200" cy="5105400"/>
          </a:xfrm>
        </p:spPr>
        <p:txBody>
          <a:bodyPr/>
          <a:lstStyle/>
          <a:p>
            <a:r>
              <a:rPr lang="en-US" altLang="en-US" sz="2400" smtClean="0">
                <a:solidFill>
                  <a:schemeClr val="tx2"/>
                </a:solidFill>
              </a:rPr>
              <a:t>In the feature (hidden layer) space</a:t>
            </a:r>
            <a:r>
              <a:rPr lang="en-US" altLang="en-US" sz="2400" smtClean="0"/>
              <a:t>:</a:t>
            </a:r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  <a:p>
            <a:r>
              <a:rPr lang="en-US" altLang="en-US" sz="2000" smtClean="0"/>
              <a:t>When mapped into the feature space &lt; </a:t>
            </a:r>
            <a:r>
              <a:rPr lang="en-US" altLang="en-US" sz="2000" smtClean="0">
                <a:sym typeface="Symbol" panose="05050102010706020507" pitchFamily="18" charset="2"/>
              </a:rPr>
              <a:t>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/>
              <a:t> , </a:t>
            </a:r>
            <a:r>
              <a:rPr lang="en-US" altLang="en-US" sz="2000" smtClean="0">
                <a:sym typeface="Symbol" panose="05050102010706020507" pitchFamily="18" charset="2"/>
              </a:rPr>
              <a:t>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/>
              <a:t> &gt; (hidden layer), C1 and C2</a:t>
            </a:r>
            <a:r>
              <a:rPr lang="en-US" altLang="en-US" sz="2000" b="1" baseline="-25000" smtClean="0"/>
              <a:t> </a:t>
            </a:r>
            <a:r>
              <a:rPr lang="en-US" altLang="en-US" sz="2000" smtClean="0"/>
              <a:t>become </a:t>
            </a:r>
            <a:r>
              <a:rPr lang="en-US" altLang="en-US" sz="2000" i="1" smtClean="0">
                <a:solidFill>
                  <a:schemeClr val="accent2"/>
                </a:solidFill>
              </a:rPr>
              <a:t>linearly separable. </a:t>
            </a:r>
            <a:r>
              <a:rPr lang="en-US" altLang="en-US" sz="2000" smtClean="0"/>
              <a:t>So</a:t>
            </a:r>
            <a:r>
              <a:rPr lang="en-US" altLang="en-US" sz="2000" i="1" smtClean="0"/>
              <a:t> </a:t>
            </a:r>
            <a:r>
              <a:rPr lang="en-US" altLang="en-US" sz="2000" smtClean="0">
                <a:sym typeface="Symbol" panose="05050102010706020507" pitchFamily="18" charset="2"/>
              </a:rPr>
              <a:t>a linear classifier with 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>
                <a:sym typeface="Symbol" panose="05050102010706020507" pitchFamily="18" charset="2"/>
              </a:rPr>
              <a:t>(</a:t>
            </a:r>
            <a:r>
              <a:rPr lang="en-US" altLang="en-US" sz="2000" smtClean="0">
                <a:sym typeface="Bookshelf Symbol 4" pitchFamily="34" charset="2"/>
              </a:rPr>
              <a:t>x</a:t>
            </a:r>
            <a:r>
              <a:rPr lang="en-US" altLang="en-US" sz="2000" smtClean="0">
                <a:sym typeface="Symbol" panose="05050102010706020507" pitchFamily="18" charset="2"/>
              </a:rPr>
              <a:t>) and </a:t>
            </a:r>
            <a:r>
              <a:rPr lang="en-US" altLang="en-US" sz="2000" b="1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>
                <a:sym typeface="Symbol" panose="05050102010706020507" pitchFamily="18" charset="2"/>
              </a:rPr>
              <a:t>(</a:t>
            </a:r>
            <a:r>
              <a:rPr lang="en-US" altLang="en-US" sz="2000" smtClean="0">
                <a:sym typeface="Bookshelf Symbol 4" pitchFamily="34" charset="2"/>
              </a:rPr>
              <a:t>x</a:t>
            </a:r>
            <a:r>
              <a:rPr lang="en-US" altLang="en-US" sz="2000" smtClean="0">
                <a:sym typeface="Symbol" panose="05050102010706020507" pitchFamily="18" charset="2"/>
              </a:rPr>
              <a:t>) as inputs can be used to solve the XOR problem.</a:t>
            </a:r>
            <a:r>
              <a:rPr lang="en-US" altLang="en-US" sz="2400" smtClean="0"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33795" name="Object 3"/>
          <p:cNvGraphicFramePr>
            <a:graphicFrameLocks/>
          </p:cNvGraphicFramePr>
          <p:nvPr/>
        </p:nvGraphicFramePr>
        <p:xfrm>
          <a:off x="533400" y="1066800"/>
          <a:ext cx="8167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6" imgW="8167688" imgH="254000" progId="Word.Document.8">
                  <p:embed/>
                </p:oleObj>
              </mc:Choice>
              <mc:Fallback>
                <p:oleObj name="Document" r:id="rId6" imgW="8167688" imgH="254000" progId="Word.Document.8">
                  <p:embed/>
                  <p:pic>
                    <p:nvPicPr>
                      <p:cNvPr id="337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66800"/>
                        <a:ext cx="8167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04800" y="15240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tx2"/>
                </a:solidFill>
              </a:rPr>
              <a:t>Example: the XOR problem </a:t>
            </a:r>
            <a:endParaRPr lang="en-US" altLang="en-US" sz="4400">
              <a:solidFill>
                <a:schemeClr val="tx2"/>
              </a:solidFill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625475" y="1600200"/>
          <a:ext cx="344963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8" imgW="1333500" imgH="533400" progId="Equation.3">
                  <p:embed/>
                </p:oleObj>
              </mc:Choice>
              <mc:Fallback>
                <p:oleObj name="Equation" r:id="rId8" imgW="1333500" imgH="533400" progId="Equation.3">
                  <p:embed/>
                  <p:pic>
                    <p:nvPicPr>
                      <p:cNvPr id="33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1600200"/>
                        <a:ext cx="3449638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4572000" y="2133600"/>
          <a:ext cx="38100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0" imgW="1663700" imgH="215900" progId="Equation.3">
                  <p:embed/>
                </p:oleObj>
              </mc:Choice>
              <mc:Fallback>
                <p:oleObj name="Equation" r:id="rId10" imgW="1663700" imgH="215900" progId="Equation.3">
                  <p:embed/>
                  <p:pic>
                    <p:nvPicPr>
                      <p:cNvPr id="337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33600"/>
                        <a:ext cx="38100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295400" y="3048000"/>
            <a:ext cx="4879975" cy="2133600"/>
            <a:chOff x="912" y="2352"/>
            <a:chExt cx="3074" cy="1344"/>
          </a:xfrm>
        </p:grpSpPr>
        <p:sp>
          <p:nvSpPr>
            <p:cNvPr id="33801" name="Line 8"/>
            <p:cNvSpPr>
              <a:spLocks noChangeShapeType="1"/>
            </p:cNvSpPr>
            <p:nvPr/>
          </p:nvSpPr>
          <p:spPr bwMode="auto">
            <a:xfrm flipV="1">
              <a:off x="1632" y="240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2" name="Line 9"/>
            <p:cNvSpPr>
              <a:spLocks noChangeShapeType="1"/>
            </p:cNvSpPr>
            <p:nvPr/>
          </p:nvSpPr>
          <p:spPr bwMode="auto">
            <a:xfrm>
              <a:off x="1584" y="3360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3" name="Line 10"/>
            <p:cNvSpPr>
              <a:spLocks noChangeShapeType="1"/>
            </p:cNvSpPr>
            <p:nvPr/>
          </p:nvSpPr>
          <p:spPr bwMode="auto">
            <a:xfrm>
              <a:off x="1584" y="297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>
              <a:off x="1584" y="264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5" name="Line 12"/>
            <p:cNvSpPr>
              <a:spLocks noChangeShapeType="1"/>
            </p:cNvSpPr>
            <p:nvPr/>
          </p:nvSpPr>
          <p:spPr bwMode="auto">
            <a:xfrm>
              <a:off x="2064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6" name="Line 13"/>
            <p:cNvSpPr>
              <a:spLocks noChangeShapeType="1"/>
            </p:cNvSpPr>
            <p:nvPr/>
          </p:nvSpPr>
          <p:spPr bwMode="auto">
            <a:xfrm>
              <a:off x="2496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  <p:sp>
          <p:nvSpPr>
            <p:cNvPr id="33807" name="Oval 14"/>
            <p:cNvSpPr>
              <a:spLocks noChangeArrowheads="1"/>
            </p:cNvSpPr>
            <p:nvPr/>
          </p:nvSpPr>
          <p:spPr bwMode="auto">
            <a:xfrm>
              <a:off x="1872" y="307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08" name="Oval 15"/>
            <p:cNvSpPr>
              <a:spLocks noChangeArrowheads="1"/>
            </p:cNvSpPr>
            <p:nvPr/>
          </p:nvSpPr>
          <p:spPr bwMode="auto">
            <a:xfrm>
              <a:off x="1776" y="259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09" name="Oval 16"/>
            <p:cNvSpPr>
              <a:spLocks noChangeArrowheads="1"/>
            </p:cNvSpPr>
            <p:nvPr/>
          </p:nvSpPr>
          <p:spPr bwMode="auto">
            <a:xfrm>
              <a:off x="2448" y="3168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10" name="Line 17"/>
            <p:cNvSpPr>
              <a:spLocks noChangeShapeType="1"/>
            </p:cNvSpPr>
            <p:nvPr/>
          </p:nvSpPr>
          <p:spPr bwMode="auto">
            <a:xfrm>
              <a:off x="1392" y="2496"/>
              <a:ext cx="1392" cy="120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3811" name="Text Box 18"/>
            <p:cNvSpPr txBox="1">
              <a:spLocks noChangeArrowheads="1"/>
            </p:cNvSpPr>
            <p:nvPr/>
          </p:nvSpPr>
          <p:spPr bwMode="auto">
            <a:xfrm>
              <a:off x="2822" y="3335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φ</a:t>
              </a:r>
              <a:r>
                <a:rPr lang="en-US" altLang="en-US" sz="1800" b="1" baseline="-25000"/>
                <a:t>1</a:t>
              </a:r>
              <a:endParaRPr lang="en-US" altLang="en-US" sz="1800"/>
            </a:p>
          </p:txBody>
        </p:sp>
        <p:sp>
          <p:nvSpPr>
            <p:cNvPr id="33812" name="Text Box 19"/>
            <p:cNvSpPr txBox="1">
              <a:spLocks noChangeArrowheads="1"/>
            </p:cNvSpPr>
            <p:nvPr/>
          </p:nvSpPr>
          <p:spPr bwMode="auto">
            <a:xfrm>
              <a:off x="1392" y="2352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φ</a:t>
              </a:r>
              <a:r>
                <a:rPr lang="en-US" altLang="en-US" sz="1800" b="1" baseline="-25000"/>
                <a:t>2</a:t>
              </a:r>
              <a:endParaRPr lang="en-US" altLang="en-US" sz="1800"/>
            </a:p>
          </p:txBody>
        </p:sp>
        <p:sp>
          <p:nvSpPr>
            <p:cNvPr id="33813" name="Text Box 20"/>
            <p:cNvSpPr txBox="1">
              <a:spLocks noChangeArrowheads="1"/>
            </p:cNvSpPr>
            <p:nvPr/>
          </p:nvSpPr>
          <p:spPr bwMode="auto">
            <a:xfrm>
              <a:off x="2448" y="3312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1.0</a:t>
              </a:r>
              <a:endParaRPr lang="en-US" altLang="en-US" sz="1800"/>
            </a:p>
          </p:txBody>
        </p:sp>
        <p:sp>
          <p:nvSpPr>
            <p:cNvPr id="33814" name="Text Box 21"/>
            <p:cNvSpPr txBox="1">
              <a:spLocks noChangeArrowheads="1"/>
            </p:cNvSpPr>
            <p:nvPr/>
          </p:nvSpPr>
          <p:spPr bwMode="auto">
            <a:xfrm>
              <a:off x="1344" y="2607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1.0</a:t>
              </a:r>
            </a:p>
          </p:txBody>
        </p:sp>
        <p:sp>
          <p:nvSpPr>
            <p:cNvPr id="33815" name="Text Box 22"/>
            <p:cNvSpPr txBox="1">
              <a:spLocks noChangeArrowheads="1"/>
            </p:cNvSpPr>
            <p:nvPr/>
          </p:nvSpPr>
          <p:spPr bwMode="auto">
            <a:xfrm>
              <a:off x="1824" y="2465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(0,0)</a:t>
              </a:r>
            </a:p>
          </p:txBody>
        </p:sp>
        <p:sp>
          <p:nvSpPr>
            <p:cNvPr id="33816" name="Text Box 23"/>
            <p:cNvSpPr txBox="1">
              <a:spLocks noChangeArrowheads="1"/>
            </p:cNvSpPr>
            <p:nvPr/>
          </p:nvSpPr>
          <p:spPr bwMode="auto">
            <a:xfrm>
              <a:off x="1872" y="3360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0.5</a:t>
              </a:r>
            </a:p>
          </p:txBody>
        </p:sp>
        <p:sp>
          <p:nvSpPr>
            <p:cNvPr id="33817" name="Text Box 24"/>
            <p:cNvSpPr txBox="1">
              <a:spLocks noChangeArrowheads="1"/>
            </p:cNvSpPr>
            <p:nvPr/>
          </p:nvSpPr>
          <p:spPr bwMode="auto">
            <a:xfrm>
              <a:off x="1344" y="2928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0.5</a:t>
              </a:r>
            </a:p>
          </p:txBody>
        </p:sp>
        <p:sp>
          <p:nvSpPr>
            <p:cNvPr id="33818" name="Text Box 25"/>
            <p:cNvSpPr txBox="1">
              <a:spLocks noChangeArrowheads="1"/>
            </p:cNvSpPr>
            <p:nvPr/>
          </p:nvSpPr>
          <p:spPr bwMode="auto">
            <a:xfrm>
              <a:off x="2496" y="29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(1,1)</a:t>
              </a:r>
              <a:endParaRPr lang="en-US" altLang="en-US" sz="1600" b="1"/>
            </a:p>
          </p:txBody>
        </p:sp>
        <p:sp>
          <p:nvSpPr>
            <p:cNvPr id="33819" name="Arc 26"/>
            <p:cNvSpPr>
              <a:spLocks/>
            </p:cNvSpPr>
            <p:nvPr/>
          </p:nvSpPr>
          <p:spPr bwMode="auto">
            <a:xfrm flipH="1">
              <a:off x="1968" y="2688"/>
              <a:ext cx="576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IN"/>
            </a:p>
          </p:txBody>
        </p:sp>
        <p:sp>
          <p:nvSpPr>
            <p:cNvPr id="33820" name="Text Box 27"/>
            <p:cNvSpPr txBox="1">
              <a:spLocks noChangeArrowheads="1"/>
            </p:cNvSpPr>
            <p:nvPr/>
          </p:nvSpPr>
          <p:spPr bwMode="auto">
            <a:xfrm>
              <a:off x="2544" y="2544"/>
              <a:ext cx="14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9900"/>
                  </a:solidFill>
                </a:rPr>
                <a:t>Decision boundary</a:t>
              </a:r>
            </a:p>
          </p:txBody>
        </p:sp>
        <p:sp>
          <p:nvSpPr>
            <p:cNvPr id="33821" name="Text Box 28"/>
            <p:cNvSpPr txBox="1">
              <a:spLocks noChangeArrowheads="1"/>
            </p:cNvSpPr>
            <p:nvPr/>
          </p:nvSpPr>
          <p:spPr bwMode="auto">
            <a:xfrm>
              <a:off x="912" y="3456"/>
              <a:ext cx="8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(0,1) and (1,0)</a:t>
              </a:r>
            </a:p>
          </p:txBody>
        </p:sp>
        <p:sp>
          <p:nvSpPr>
            <p:cNvPr id="33822" name="Arc 29"/>
            <p:cNvSpPr>
              <a:spLocks/>
            </p:cNvSpPr>
            <p:nvPr/>
          </p:nvSpPr>
          <p:spPr bwMode="auto">
            <a:xfrm flipH="1">
              <a:off x="1200" y="3120"/>
              <a:ext cx="650" cy="384"/>
            </a:xfrm>
            <a:custGeom>
              <a:avLst/>
              <a:gdLst>
                <a:gd name="T0" fmla="*/ 0 w 24355"/>
                <a:gd name="T1" fmla="*/ 0 h 21600"/>
                <a:gd name="T2" fmla="*/ 0 w 24355"/>
                <a:gd name="T3" fmla="*/ 0 h 21600"/>
                <a:gd name="T4" fmla="*/ 0 w 2435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355" h="21600" fill="none" extrusionOk="0">
                  <a:moveTo>
                    <a:pt x="0" y="176"/>
                  </a:moveTo>
                  <a:cubicBezTo>
                    <a:pt x="913" y="58"/>
                    <a:pt x="1833" y="-1"/>
                    <a:pt x="2755" y="0"/>
                  </a:cubicBezTo>
                  <a:cubicBezTo>
                    <a:pt x="14684" y="0"/>
                    <a:pt x="24355" y="9670"/>
                    <a:pt x="24355" y="21600"/>
                  </a:cubicBezTo>
                </a:path>
                <a:path w="24355" h="21600" stroke="0" extrusionOk="0">
                  <a:moveTo>
                    <a:pt x="0" y="176"/>
                  </a:moveTo>
                  <a:cubicBezTo>
                    <a:pt x="913" y="58"/>
                    <a:pt x="1833" y="-1"/>
                    <a:pt x="2755" y="0"/>
                  </a:cubicBezTo>
                  <a:cubicBezTo>
                    <a:pt x="14684" y="0"/>
                    <a:pt x="24355" y="9670"/>
                    <a:pt x="24355" y="21600"/>
                  </a:cubicBezTo>
                  <a:lnTo>
                    <a:pt x="2755" y="21600"/>
                  </a:lnTo>
                  <a:lnTo>
                    <a:pt x="0" y="176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IN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096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4099"/>
      </p:ext>
    </p:extLst>
  </p:cSld>
  <p:clrMapOvr>
    <a:masterClrMapping/>
  </p:clrMapOvr>
  <p:transition spd="slow" advTm="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example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"/>
    </mc:Choice>
    <mc:Fallback>
      <p:transition spd="slow" advTm="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ACKUPD\courses\biol_data\classify\svm\svm_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99" y="-50799"/>
            <a:ext cx="518160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5600" cy="1143000"/>
          </a:xfrm>
        </p:spPr>
        <p:txBody>
          <a:bodyPr/>
          <a:lstStyle/>
          <a:p>
            <a:r>
              <a:rPr lang="en-US" dirty="0" smtClean="0"/>
              <a:t>Example #1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32"/>
    </mc:Choice>
    <mc:Fallback>
      <p:transition spd="slow" advTm="1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0732"/>
              </p:ext>
            </p:extLst>
          </p:nvPr>
        </p:nvGraphicFramePr>
        <p:xfrm>
          <a:off x="1143000" y="1981200"/>
          <a:ext cx="6363406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3949560" imgH="685800" progId="Equation.DSMT4">
                  <p:embed/>
                </p:oleObj>
              </mc:Choice>
              <mc:Fallback>
                <p:oleObj name="Equation" r:id="rId5" imgW="39495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1981200"/>
                        <a:ext cx="6363406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927062"/>
              </p:ext>
            </p:extLst>
          </p:nvPr>
        </p:nvGraphicFramePr>
        <p:xfrm>
          <a:off x="1371600" y="5334000"/>
          <a:ext cx="55499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7" imgW="3835080" imgH="482400" progId="Equation.DSMT4">
                  <p:embed/>
                </p:oleObj>
              </mc:Choice>
              <mc:Fallback>
                <p:oleObj name="Equation" r:id="rId7" imgW="3835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5334000"/>
                        <a:ext cx="55499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7018854" y="5334000"/>
            <a:ext cx="155448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199" y="549223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Nearly the same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135263"/>
              </p:ext>
            </p:extLst>
          </p:nvPr>
        </p:nvGraphicFramePr>
        <p:xfrm>
          <a:off x="3505200" y="4419600"/>
          <a:ext cx="13223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9" imgW="914400" imgH="457200" progId="Equation.DSMT4">
                  <p:embed/>
                </p:oleObj>
              </mc:Choice>
              <mc:Fallback>
                <p:oleObj name="Equation" r:id="rId9" imgW="9144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419600"/>
                        <a:ext cx="13223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71600" y="3886200"/>
            <a:ext cx="223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calculate b, invoke,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01113" y="6318766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1 = -6.64; w2 = -9.32; b = 7.9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32"/>
    </mc:Choice>
    <mc:Fallback>
      <p:transition spd="slow" advTm="3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</a:t>
            </a:r>
            <a:r>
              <a:rPr lang="en-US" dirty="0" err="1" smtClean="0"/>
              <a:t>svm</a:t>
            </a:r>
            <a:r>
              <a:rPr lang="en-US" dirty="0" smtClean="0"/>
              <a:t> in medicine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0"/>
    </mc:Choice>
    <mc:Fallback>
      <p:transition spd="slow" advTm="14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for diagnosis of diabetes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Yu, W., Liu, T., Valdez, R., Gwinn, M., &amp; </a:t>
            </a:r>
            <a:r>
              <a:rPr lang="en-US" dirty="0" err="1"/>
              <a:t>Khoury</a:t>
            </a:r>
            <a:r>
              <a:rPr lang="en-US" dirty="0"/>
              <a:t>, M. J. (2010). Application of support vector machine modeling for prediction of common diseases: the case of diabetes and pre-diabetes. </a:t>
            </a:r>
            <a:r>
              <a:rPr lang="en-US" i="1" dirty="0"/>
              <a:t>BMC medical informatics and decision making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(1), 16.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5"/>
    </mc:Choice>
    <mc:Fallback>
      <p:transition spd="slow" advTm="15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2800" y="4343400"/>
            <a:ext cx="5562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Fasten your seatbelts!!!</a:t>
            </a:r>
            <a:endParaRPr lang="en-IN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59677"/>
            <a:ext cx="2941320" cy="367665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590800" y="1165514"/>
            <a:ext cx="4648200" cy="178723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1430482"/>
            <a:ext cx="2743200" cy="12573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5"/>
    </mc:Choice>
    <mc:Fallback>
      <p:transition spd="slow" advTm="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1999-2004 data set from </a:t>
            </a:r>
            <a:r>
              <a:rPr lang="en-US" dirty="0" smtClean="0"/>
              <a:t>the National </a:t>
            </a:r>
            <a:r>
              <a:rPr lang="en-US" dirty="0"/>
              <a:t>Health and Nutrition Examination </a:t>
            </a:r>
            <a:r>
              <a:rPr lang="en-US" dirty="0" smtClean="0"/>
              <a:t>Survey </a:t>
            </a:r>
            <a:r>
              <a:rPr lang="en-IN" dirty="0" smtClean="0"/>
              <a:t>(</a:t>
            </a:r>
            <a:r>
              <a:rPr lang="en-IN" dirty="0"/>
              <a:t>NHANES</a:t>
            </a:r>
            <a:r>
              <a:rPr lang="en-IN" dirty="0" smtClean="0"/>
              <a:t>), USA</a:t>
            </a:r>
            <a:endParaRPr lang="en-IN" dirty="0" smtClean="0"/>
          </a:p>
          <a:p>
            <a:r>
              <a:rPr lang="en-US" dirty="0" smtClean="0"/>
              <a:t>Age &gt; 20</a:t>
            </a:r>
          </a:p>
          <a:p>
            <a:r>
              <a:rPr lang="en-US" dirty="0" smtClean="0"/>
              <a:t>Non-pregnant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3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3"/>
    </mc:Choice>
    <mc:Fallback>
      <p:transition spd="slow" advTm="2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914400"/>
            <a:ext cx="8943975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3340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DEFINITION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"/>
    </mc:Choice>
    <mc:Fallback>
      <p:transition spd="slow" advTm="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14 features: family </a:t>
            </a:r>
            <a:r>
              <a:rPr lang="en-IN" dirty="0"/>
              <a:t>history, age, </a:t>
            </a:r>
            <a:r>
              <a:rPr lang="en-IN" dirty="0" smtClean="0"/>
              <a:t>gender, </a:t>
            </a:r>
            <a:r>
              <a:rPr lang="en-US" dirty="0" smtClean="0"/>
              <a:t>race </a:t>
            </a:r>
            <a:r>
              <a:rPr lang="en-US" dirty="0"/>
              <a:t>and ethnicity, weight, height, waist </a:t>
            </a:r>
            <a:r>
              <a:rPr lang="en-US" dirty="0" smtClean="0"/>
              <a:t>circumference, BMI</a:t>
            </a:r>
            <a:r>
              <a:rPr lang="en-US" dirty="0"/>
              <a:t>, hypertension, physical activity, smoking, </a:t>
            </a:r>
            <a:r>
              <a:rPr lang="en-US" dirty="0" smtClean="0"/>
              <a:t>alcohol use</a:t>
            </a:r>
            <a:r>
              <a:rPr lang="en-US" dirty="0"/>
              <a:t>, education, and household income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"/>
    </mc:Choice>
    <mc:Fallback>
      <p:transition spd="slow" advTm="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Classification Schemes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</a:t>
            </a:r>
            <a:r>
              <a:rPr lang="en-US" dirty="0"/>
              <a:t>Scheme </a:t>
            </a:r>
            <a:r>
              <a:rPr lang="en-US" dirty="0" smtClean="0"/>
              <a:t>I: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group </a:t>
            </a:r>
            <a:r>
              <a:rPr lang="en-US" dirty="0" smtClean="0"/>
              <a:t>of persons </a:t>
            </a:r>
            <a:r>
              <a:rPr lang="en-US" dirty="0"/>
              <a:t>with diabetes (diagnosed or undiagnosed) </a:t>
            </a:r>
            <a:r>
              <a:rPr lang="en-US" dirty="0" smtClean="0"/>
              <a:t>was distinguished </a:t>
            </a:r>
            <a:r>
              <a:rPr lang="en-US" dirty="0"/>
              <a:t>from those without diabetes, </a:t>
            </a:r>
            <a:r>
              <a:rPr lang="en-US" dirty="0" smtClean="0"/>
              <a:t>including persons </a:t>
            </a:r>
            <a:r>
              <a:rPr lang="en-US" dirty="0"/>
              <a:t>with pre-diabetes. </a:t>
            </a:r>
            <a:endParaRPr lang="en-US" dirty="0" smtClean="0"/>
          </a:p>
          <a:p>
            <a:r>
              <a:rPr lang="en-US" dirty="0" smtClean="0"/>
              <a:t>Classification </a:t>
            </a:r>
            <a:r>
              <a:rPr lang="en-US" dirty="0"/>
              <a:t>Scheme </a:t>
            </a:r>
            <a:r>
              <a:rPr lang="en-US" dirty="0" smtClean="0"/>
              <a:t>II:</a:t>
            </a:r>
            <a:endParaRPr lang="en-US" dirty="0"/>
          </a:p>
          <a:p>
            <a:pPr lvl="1"/>
            <a:r>
              <a:rPr lang="en-US" dirty="0"/>
              <a:t>the group of persons with either undiagnosed </a:t>
            </a:r>
            <a:r>
              <a:rPr lang="en-US" dirty="0" smtClean="0"/>
              <a:t>diabetes or </a:t>
            </a:r>
            <a:r>
              <a:rPr lang="en-US" dirty="0"/>
              <a:t>pre-diabetes was distinguished from those </a:t>
            </a:r>
            <a:r>
              <a:rPr lang="en-US" dirty="0" smtClean="0"/>
              <a:t>without </a:t>
            </a:r>
            <a:r>
              <a:rPr lang="en-IN" dirty="0" smtClean="0"/>
              <a:t>diabetes</a:t>
            </a:r>
            <a:r>
              <a:rPr lang="en-IN" dirty="0"/>
              <a:t>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52"/>
    </mc:Choice>
    <mc:Fallback>
      <p:transition spd="slow" advTm="4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best variables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Classification Scheme </a:t>
            </a:r>
            <a:r>
              <a:rPr lang="en-US" dirty="0" smtClean="0"/>
              <a:t>I:</a:t>
            </a:r>
          </a:p>
          <a:p>
            <a:r>
              <a:rPr lang="en-US" dirty="0" smtClean="0"/>
              <a:t>diagnosed </a:t>
            </a:r>
            <a:r>
              <a:rPr lang="en-US" dirty="0"/>
              <a:t>or </a:t>
            </a:r>
            <a:r>
              <a:rPr lang="en-US" dirty="0" smtClean="0"/>
              <a:t>undiagnosed </a:t>
            </a:r>
            <a:r>
              <a:rPr lang="pt-BR" dirty="0" smtClean="0"/>
              <a:t> diabetes </a:t>
            </a:r>
            <a:r>
              <a:rPr lang="pt-BR" dirty="0"/>
              <a:t>vs. no diabetes or </a:t>
            </a:r>
            <a:r>
              <a:rPr lang="pt-BR" dirty="0" smtClean="0"/>
              <a:t>pre-diabetes </a:t>
            </a:r>
          </a:p>
          <a:p>
            <a:r>
              <a:rPr lang="pt-BR" dirty="0" smtClean="0"/>
              <a:t>8 variables– </a:t>
            </a:r>
            <a:r>
              <a:rPr lang="en-US" dirty="0" smtClean="0"/>
              <a:t>family </a:t>
            </a:r>
            <a:r>
              <a:rPr lang="en-US" dirty="0"/>
              <a:t>history, age, race and ethnicity, weight, </a:t>
            </a:r>
            <a:r>
              <a:rPr lang="en-US" dirty="0" smtClean="0"/>
              <a:t>height, waist </a:t>
            </a:r>
            <a:r>
              <a:rPr lang="en-US" dirty="0"/>
              <a:t>circumference, BMI, and hypertension–yielded </a:t>
            </a:r>
            <a:r>
              <a:rPr lang="en-US" dirty="0" smtClean="0"/>
              <a:t>the best </a:t>
            </a:r>
            <a:r>
              <a:rPr lang="en-US" dirty="0"/>
              <a:t>performance.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Classification Scheme </a:t>
            </a:r>
            <a:r>
              <a:rPr lang="en-US" dirty="0" smtClean="0"/>
              <a:t>II:</a:t>
            </a:r>
          </a:p>
          <a:p>
            <a:r>
              <a:rPr lang="en-US" dirty="0" smtClean="0"/>
              <a:t> undiagnosed </a:t>
            </a:r>
            <a:r>
              <a:rPr lang="pt-BR" dirty="0" smtClean="0"/>
              <a:t>diabetes </a:t>
            </a:r>
            <a:r>
              <a:rPr lang="pt-BR" dirty="0"/>
              <a:t>or pre-diabetes vs. no </a:t>
            </a:r>
            <a:r>
              <a:rPr lang="pt-BR" dirty="0" smtClean="0"/>
              <a:t>diabetes, </a:t>
            </a:r>
          </a:p>
          <a:p>
            <a:r>
              <a:rPr lang="pt-BR" dirty="0" smtClean="0"/>
              <a:t>10 variables–</a:t>
            </a:r>
            <a:r>
              <a:rPr lang="en-US" dirty="0" smtClean="0"/>
              <a:t>family </a:t>
            </a:r>
            <a:r>
              <a:rPr lang="en-US" dirty="0"/>
              <a:t>history, age, race and ethnicity, </a:t>
            </a:r>
            <a:r>
              <a:rPr lang="en-US" dirty="0" smtClean="0"/>
              <a:t>weight, height</a:t>
            </a:r>
            <a:r>
              <a:rPr lang="en-US" dirty="0"/>
              <a:t>, waist circumference, BMI, hypertension, sex, </a:t>
            </a:r>
            <a:r>
              <a:rPr lang="en-US" dirty="0" smtClean="0"/>
              <a:t>and </a:t>
            </a:r>
            <a:r>
              <a:rPr lang="en-IN" dirty="0" smtClean="0"/>
              <a:t>physical </a:t>
            </a:r>
            <a:r>
              <a:rPr lang="en-IN" dirty="0"/>
              <a:t>activity–performed best.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0"/>
    </mc:Choice>
    <mc:Fallback>
      <p:transition spd="slow" advTm="4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Kernel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4" y="1414462"/>
            <a:ext cx="8445107" cy="48339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8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16"/>
    </mc:Choice>
    <mc:Fallback>
      <p:transition spd="slow" advTm="5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results (SVM)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 smtClean="0"/>
              <a:t>Proposed SVM model</a:t>
            </a:r>
            <a:r>
              <a:rPr lang="en-US" dirty="0" smtClean="0"/>
              <a:t>: </a:t>
            </a:r>
          </a:p>
          <a:p>
            <a:r>
              <a:rPr lang="en-US" dirty="0" smtClean="0"/>
              <a:t>Accuracy for detection of:</a:t>
            </a:r>
          </a:p>
          <a:p>
            <a:r>
              <a:rPr lang="en-US" dirty="0" smtClean="0"/>
              <a:t>diagnosed or </a:t>
            </a:r>
            <a:r>
              <a:rPr lang="en-US" dirty="0"/>
              <a:t>undiagnosed diabetes </a:t>
            </a:r>
            <a:r>
              <a:rPr lang="en-US" dirty="0" smtClean="0"/>
              <a:t>= </a:t>
            </a:r>
            <a:r>
              <a:rPr lang="en-US" dirty="0"/>
              <a:t>83.47%, </a:t>
            </a:r>
            <a:endParaRPr lang="en-US" dirty="0" smtClean="0"/>
          </a:p>
          <a:p>
            <a:r>
              <a:rPr lang="en-US" dirty="0" smtClean="0"/>
              <a:t>pre-diabetes </a:t>
            </a:r>
            <a:r>
              <a:rPr lang="en-US" dirty="0"/>
              <a:t>or undiagnosed </a:t>
            </a:r>
            <a:r>
              <a:rPr lang="en-US" dirty="0" smtClean="0"/>
              <a:t>diabetes = 73.18%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u="sng" dirty="0" smtClean="0"/>
              <a:t>Study </a:t>
            </a:r>
            <a:r>
              <a:rPr lang="en-US" u="sng" dirty="0"/>
              <a:t>from </a:t>
            </a:r>
            <a:r>
              <a:rPr lang="en-US" u="sng" dirty="0" err="1"/>
              <a:t>Keikes</a:t>
            </a:r>
            <a:r>
              <a:rPr lang="en-US" u="sng" dirty="0"/>
              <a:t> et al</a:t>
            </a:r>
            <a:r>
              <a:rPr lang="en-US" u="sng" dirty="0" smtClean="0"/>
              <a:t>.:</a:t>
            </a:r>
          </a:p>
          <a:p>
            <a:r>
              <a:rPr lang="en-US" dirty="0" smtClean="0"/>
              <a:t> </a:t>
            </a:r>
            <a:r>
              <a:rPr lang="en-US" dirty="0"/>
              <a:t>Accuracy for detection of:</a:t>
            </a:r>
          </a:p>
          <a:p>
            <a:r>
              <a:rPr lang="en-US" dirty="0" smtClean="0"/>
              <a:t>undiagnosed </a:t>
            </a:r>
            <a:r>
              <a:rPr lang="en-US" dirty="0"/>
              <a:t>diabetes were 82.19% (5-fold cross-validation)</a:t>
            </a:r>
          </a:p>
          <a:p>
            <a:r>
              <a:rPr lang="en-US" dirty="0"/>
              <a:t>pre-diabetes </a:t>
            </a:r>
            <a:r>
              <a:rPr lang="en-US" dirty="0" smtClean="0"/>
              <a:t>or </a:t>
            </a:r>
            <a:r>
              <a:rPr lang="en-IN" dirty="0" smtClean="0"/>
              <a:t>undiagnosed diabetes =</a:t>
            </a:r>
            <a:r>
              <a:rPr lang="en-US" dirty="0" smtClean="0"/>
              <a:t> </a:t>
            </a:r>
            <a:r>
              <a:rPr lang="en-US" dirty="0"/>
              <a:t>75.03% (training data set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36"/>
    </mc:Choice>
    <mc:Fallback>
      <p:transition spd="slow" advTm="38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0" y="382904"/>
            <a:ext cx="9146859" cy="6094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7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3"/>
    </mc:Choice>
    <mc:Fallback>
      <p:transition spd="slow" advTm="40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best Hyperplane or the Decision surface?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98" y="2209800"/>
            <a:ext cx="7778502" cy="4209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752600"/>
            <a:ext cx="4707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 linearly separable data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14253" y="6391166"/>
            <a:ext cx="671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Satish Kumar, Neural Networks – A classroom Approach, McGraw-Hill.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7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20"/>
    </mc:Choice>
    <mc:Fallback>
      <p:transition spd="slow" advTm="226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Margin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38420"/>
            <a:ext cx="8077200" cy="5358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05600" y="4038600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 |d</a:t>
            </a:r>
            <a:r>
              <a:rPr lang="en-US" baseline="-25000" dirty="0" smtClean="0"/>
              <a:t>+</a:t>
            </a:r>
            <a:r>
              <a:rPr lang="en-US" dirty="0" smtClean="0"/>
              <a:t>| = |d</a:t>
            </a:r>
            <a:r>
              <a:rPr lang="en-US" baseline="-25000" dirty="0" smtClean="0"/>
              <a:t>-</a:t>
            </a:r>
            <a:r>
              <a:rPr lang="en-US" dirty="0" smtClean="0"/>
              <a:t>|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Classification criterion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" y="2777625"/>
            <a:ext cx="9138414" cy="1302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257800"/>
            <a:ext cx="7088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But this condition is somewhat weak.</a:t>
            </a:r>
          </a:p>
          <a:p>
            <a:r>
              <a:rPr lang="en-US" sz="2400" dirty="0" smtClean="0"/>
              <a:t>It allows the decision surface to be infinitesimally close </a:t>
            </a:r>
          </a:p>
          <a:p>
            <a:r>
              <a:rPr lang="en-US" sz="2400" dirty="0" smtClean="0"/>
              <a:t>to some of the data points</a:t>
            </a:r>
          </a:p>
          <a:p>
            <a:r>
              <a:rPr lang="en-US" sz="2400" dirty="0" smtClean="0"/>
              <a:t>Let us have a tighter condition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5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40"/>
    </mc:Choice>
    <mc:Fallback>
      <p:transition spd="slow" advTm="8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11"/>
            <a:ext cx="8763000" cy="4785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1000"/>
            <a:ext cx="2792119" cy="265314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8"/>
    </mc:Choice>
    <mc:Fallback>
      <p:transition spd="slow" advTm="3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7200"/>
            <a:ext cx="8839200" cy="60342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68"/>
    </mc:Choice>
    <mc:Fallback>
      <p:transition spd="slow" advTm="63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4638"/>
            <a:ext cx="8851553" cy="635476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8"/>
    </mc:Choice>
    <mc:Fallback>
      <p:transition spd="slow" advTm="8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669</Words>
  <Application>Microsoft Office PowerPoint</Application>
  <PresentationFormat>On-screen Show (4:3)</PresentationFormat>
  <Paragraphs>101</Paragraphs>
  <Slides>37</Slides>
  <Notes>1</Notes>
  <HiddenSlides>0</HiddenSlides>
  <MMClips>37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Bookshelf Symbol 4</vt:lpstr>
      <vt:lpstr>Calibri</vt:lpstr>
      <vt:lpstr>Symbol</vt:lpstr>
      <vt:lpstr>Times New Roman</vt:lpstr>
      <vt:lpstr>Wingdings</vt:lpstr>
      <vt:lpstr>Office Theme</vt:lpstr>
      <vt:lpstr>Equation</vt:lpstr>
      <vt:lpstr>Microsoft Word Document</vt:lpstr>
      <vt:lpstr>Microsoft Equation 3.0</vt:lpstr>
      <vt:lpstr>Support Vector Machines</vt:lpstr>
      <vt:lpstr>Introductory concepts</vt:lpstr>
      <vt:lpstr>Fasten your seatbelts!!!</vt:lpstr>
      <vt:lpstr>What is best Hyperplane or the Decision surface?</vt:lpstr>
      <vt:lpstr>Defining Margin</vt:lpstr>
      <vt:lpstr>Original Classification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Margin (M)</vt:lpstr>
      <vt:lpstr>PowerPoint Presentation</vt:lpstr>
      <vt:lpstr>PowerPoint Presentation</vt:lpstr>
      <vt:lpstr>PowerPoint Presentation</vt:lpstr>
      <vt:lpstr>Kuhn-Tucker conditions</vt:lpstr>
      <vt:lpstr>PowerPoint Presentation</vt:lpstr>
      <vt:lpstr>PowerPoint Presentation</vt:lpstr>
      <vt:lpstr>PowerPoint Presentation</vt:lpstr>
      <vt:lpstr>PowerPoint Presentation</vt:lpstr>
      <vt:lpstr>Testing</vt:lpstr>
      <vt:lpstr>Nonlinear SVM </vt:lpstr>
      <vt:lpstr>PowerPoint Presentation</vt:lpstr>
      <vt:lpstr>SVM example </vt:lpstr>
      <vt:lpstr>Example #1</vt:lpstr>
      <vt:lpstr>PowerPoint Presentation</vt:lpstr>
      <vt:lpstr>Application of svm in medicine</vt:lpstr>
      <vt:lpstr>SVM for diagnosis of diabetes</vt:lpstr>
      <vt:lpstr>Data Source</vt:lpstr>
      <vt:lpstr>PowerPoint Presentation</vt:lpstr>
      <vt:lpstr>Features</vt:lpstr>
      <vt:lpstr>Two Classification Schemes</vt:lpstr>
      <vt:lpstr>Results: best variables</vt:lpstr>
      <vt:lpstr>Results: Kernel</vt:lpstr>
      <vt:lpstr>Comparison results (SVM)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example</dc:title>
  <dc:creator>VSRV LAB</dc:creator>
  <cp:lastModifiedBy>SRINIVASAN</cp:lastModifiedBy>
  <cp:revision>22</cp:revision>
  <dcterms:created xsi:type="dcterms:W3CDTF">2006-08-16T00:00:00Z</dcterms:created>
  <dcterms:modified xsi:type="dcterms:W3CDTF">2020-04-09T17:07:04Z</dcterms:modified>
</cp:coreProperties>
</file>